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1" r:id="rId4"/>
    <p:sldId id="262" r:id="rId5"/>
    <p:sldId id="263" r:id="rId6"/>
    <p:sldId id="257" r:id="rId7"/>
    <p:sldId id="258" r:id="rId8"/>
    <p:sldId id="265" r:id="rId9"/>
    <p:sldId id="271" r:id="rId10"/>
    <p:sldId id="259" r:id="rId11"/>
    <p:sldId id="260" r:id="rId12"/>
    <p:sldId id="268" r:id="rId13"/>
    <p:sldId id="267" r:id="rId14"/>
    <p:sldId id="269" r:id="rId15"/>
    <p:sldId id="270" r:id="rId16"/>
    <p:sldId id="273" r:id="rId17"/>
    <p:sldId id="272" r:id="rId18"/>
    <p:sldId id="274" r:id="rId19"/>
    <p:sldId id="275" r:id="rId20"/>
    <p:sldId id="26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79" d="100"/>
          <a:sy n="79" d="100"/>
        </p:scale>
        <p:origin x="12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C984-69EA-4C69-A138-4840491B46A2}" type="datetimeFigureOut">
              <a:rPr lang="en-US" smtClean="0"/>
              <a:t>10/28/2016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200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C984-69EA-4C69-A138-4840491B46A2}" type="datetimeFigureOut">
              <a:rPr lang="en-US" smtClean="0"/>
              <a:t>10/28/2016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460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C984-69EA-4C69-A138-4840491B46A2}" type="datetimeFigureOut">
              <a:rPr lang="en-US" smtClean="0"/>
              <a:t>10/28/2016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119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C984-69EA-4C69-A138-4840491B46A2}" type="datetimeFigureOut">
              <a:rPr lang="en-US" smtClean="0"/>
              <a:t>10/28/2016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67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C984-69EA-4C69-A138-4840491B46A2}" type="datetimeFigureOut">
              <a:rPr lang="en-US" smtClean="0"/>
              <a:t>10/28/2016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783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C984-69EA-4C69-A138-4840491B46A2}" type="datetimeFigureOut">
              <a:rPr lang="en-US" smtClean="0"/>
              <a:t>10/28/2016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439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C984-69EA-4C69-A138-4840491B46A2}" type="datetimeFigureOut">
              <a:rPr lang="en-US" smtClean="0"/>
              <a:t>10/28/2016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216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C984-69EA-4C69-A138-4840491B46A2}" type="datetimeFigureOut">
              <a:rPr lang="en-US" smtClean="0"/>
              <a:t>10/28/2016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516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C984-69EA-4C69-A138-4840491B46A2}" type="datetimeFigureOut">
              <a:rPr lang="en-US" smtClean="0"/>
              <a:t>10/28/2016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35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C984-69EA-4C69-A138-4840491B46A2}" type="datetimeFigureOut">
              <a:rPr lang="en-US" smtClean="0"/>
              <a:t>10/28/2016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116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C984-69EA-4C69-A138-4840491B46A2}" type="datetimeFigureOut">
              <a:rPr lang="en-US" smtClean="0"/>
              <a:t>10/28/2016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467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1C984-69EA-4C69-A138-4840491B46A2}" type="datetimeFigureOut">
              <a:rPr lang="en-US" smtClean="0"/>
              <a:t>10/28/2016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516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Photos and Questions re: the Trachea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3510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1460" y="-2606040"/>
            <a:ext cx="12165496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62990" y="5002876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type of tissue do you find next to the lumen? (answer: A)</a:t>
            </a:r>
          </a:p>
          <a:p>
            <a:pPr marL="342900" indent="-342900">
              <a:buAutoNum type="alphaLcParenR"/>
            </a:pPr>
            <a:r>
              <a:rPr lang="en-US" dirty="0"/>
              <a:t>epithelial</a:t>
            </a:r>
          </a:p>
          <a:p>
            <a:pPr marL="342900" indent="-342900">
              <a:buAutoNum type="alphaLcParenR"/>
            </a:pPr>
            <a:r>
              <a:rPr lang="en-US" dirty="0"/>
              <a:t>connective</a:t>
            </a:r>
          </a:p>
          <a:p>
            <a:pPr marL="342900" indent="-342900">
              <a:buAutoNum type="alphaLcParenR"/>
            </a:pPr>
            <a:r>
              <a:rPr lang="en-US" dirty="0"/>
              <a:t>muscle</a:t>
            </a:r>
          </a:p>
          <a:p>
            <a:pPr marL="342900" indent="-342900">
              <a:buAutoNum type="alphaLcParenR"/>
            </a:pPr>
            <a:r>
              <a:rPr lang="en-US" dirty="0"/>
              <a:t>neural</a:t>
            </a:r>
          </a:p>
        </p:txBody>
      </p:sp>
    </p:spTree>
    <p:extLst>
      <p:ext uri="{BB962C8B-B14F-4D97-AF65-F5344CB8AC3E}">
        <p14:creationId xmlns:p14="http://schemas.microsoft.com/office/powerpoint/2010/main" val="60146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31870" y="5117176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type of epithelium does this tissue have? (answer: D)</a:t>
            </a:r>
          </a:p>
          <a:p>
            <a:pPr marL="342900" indent="-342900">
              <a:buAutoNum type="alphaLcParenR"/>
            </a:pPr>
            <a:r>
              <a:rPr lang="en-US" dirty="0"/>
              <a:t>simple squamous epithelium</a:t>
            </a:r>
          </a:p>
          <a:p>
            <a:pPr marL="342900" indent="-342900">
              <a:buAutoNum type="alphaLcParenR"/>
            </a:pPr>
            <a:r>
              <a:rPr lang="en-US" dirty="0"/>
              <a:t>simple columnar epithelium</a:t>
            </a:r>
          </a:p>
          <a:p>
            <a:pPr marL="342900" indent="-342900">
              <a:buAutoNum type="alphaLcParenR"/>
            </a:pPr>
            <a:r>
              <a:rPr lang="en-US" dirty="0"/>
              <a:t>stratified squamous epithelium</a:t>
            </a:r>
          </a:p>
          <a:p>
            <a:pPr marL="342900" indent="-342900">
              <a:buAutoNum type="alphaLcParenR"/>
            </a:pPr>
            <a:r>
              <a:rPr lang="en-US" dirty="0"/>
              <a:t>pseudostratified ciliated columnar epithelium</a:t>
            </a:r>
          </a:p>
        </p:txBody>
      </p:sp>
    </p:spTree>
    <p:extLst>
      <p:ext uri="{BB962C8B-B14F-4D97-AF65-F5344CB8AC3E}">
        <p14:creationId xmlns:p14="http://schemas.microsoft.com/office/powerpoint/2010/main" val="3328169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31" y="-263496"/>
            <a:ext cx="12165496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31870" y="5117176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Epithelium always sits on a _______. (answer: C)</a:t>
            </a:r>
          </a:p>
          <a:p>
            <a:pPr marL="342900" indent="-342900">
              <a:buAutoNum type="alphaLcParenR"/>
            </a:pPr>
            <a:r>
              <a:rPr lang="en-US" dirty="0"/>
              <a:t>blood vessel</a:t>
            </a:r>
          </a:p>
          <a:p>
            <a:pPr marL="342900" indent="-342900">
              <a:buAutoNum type="alphaLcParenR"/>
            </a:pPr>
            <a:r>
              <a:rPr lang="en-US" dirty="0"/>
              <a:t>dermal papilla</a:t>
            </a:r>
          </a:p>
          <a:p>
            <a:pPr marL="342900" indent="-342900">
              <a:buAutoNum type="alphaLcParenR"/>
            </a:pPr>
            <a:r>
              <a:rPr lang="en-US" dirty="0"/>
              <a:t>basement membrane</a:t>
            </a:r>
          </a:p>
          <a:p>
            <a:pPr marL="342900" indent="-342900">
              <a:buAutoNum type="alphaLcParenR"/>
            </a:pPr>
            <a:r>
              <a:rPr lang="en-US" dirty="0"/>
              <a:t>mesothelial lining</a:t>
            </a:r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10355580" y="1634490"/>
            <a:ext cx="137160" cy="4240530"/>
          </a:xfrm>
          <a:prstGeom prst="line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315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0722" y="11430"/>
            <a:ext cx="5128026" cy="2890295"/>
          </a:xfrm>
          <a:prstGeom prst="rect">
            <a:avLst/>
          </a:prstGeom>
          <a:ln w="19050">
            <a:solidFill>
              <a:srgbClr val="FFFF00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3531870" y="5117176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tissue do we see under the basement membrane? (answer: B)</a:t>
            </a:r>
          </a:p>
          <a:p>
            <a:pPr marL="342900" indent="-342900">
              <a:buAutoNum type="alphaLcParenR"/>
            </a:pPr>
            <a:r>
              <a:rPr lang="en-US" dirty="0"/>
              <a:t>bone</a:t>
            </a:r>
          </a:p>
          <a:p>
            <a:pPr marL="342900" indent="-342900">
              <a:buAutoNum type="alphaLcParenR"/>
            </a:pPr>
            <a:r>
              <a:rPr lang="en-US" dirty="0"/>
              <a:t>cartilage</a:t>
            </a:r>
          </a:p>
          <a:p>
            <a:pPr marL="342900" indent="-342900">
              <a:buAutoNum type="alphaLcParenR"/>
            </a:pPr>
            <a:r>
              <a:rPr lang="en-US" dirty="0"/>
              <a:t>blood</a:t>
            </a:r>
          </a:p>
          <a:p>
            <a:pPr marL="342900" indent="-342900">
              <a:buAutoNum type="alphaLcParenR"/>
            </a:pPr>
            <a:r>
              <a:rPr lang="en-US" dirty="0"/>
              <a:t>ligaments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78830" y="1206192"/>
            <a:ext cx="4343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FF00"/>
                </a:solidFill>
              </a:rPr>
              <a:t>*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9010" y="975360"/>
            <a:ext cx="4343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FF00"/>
                </a:solidFill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8685548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92" y="-1761143"/>
            <a:ext cx="12165496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895" y="-1445148"/>
            <a:ext cx="5128026" cy="2890295"/>
          </a:xfrm>
          <a:prstGeom prst="rect">
            <a:avLst/>
          </a:prstGeom>
          <a:ln w="19050">
            <a:solidFill>
              <a:srgbClr val="FFFF00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3531870" y="5117176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Cartilage is a subtype of ______  tissue. (answer: B)</a:t>
            </a:r>
          </a:p>
          <a:p>
            <a:pPr marL="342900" indent="-342900">
              <a:buAutoNum type="alphaLcParenR"/>
            </a:pPr>
            <a:r>
              <a:rPr lang="en-US" dirty="0"/>
              <a:t>epithelial</a:t>
            </a:r>
          </a:p>
          <a:p>
            <a:pPr marL="342900" indent="-342900">
              <a:buAutoNum type="alphaLcParenR"/>
            </a:pPr>
            <a:r>
              <a:rPr lang="en-US" dirty="0"/>
              <a:t>connective</a:t>
            </a:r>
          </a:p>
          <a:p>
            <a:pPr marL="342900" indent="-342900">
              <a:buAutoNum type="alphaLcParenR"/>
            </a:pPr>
            <a:r>
              <a:rPr lang="en-US" dirty="0"/>
              <a:t>muscle</a:t>
            </a:r>
          </a:p>
          <a:p>
            <a:pPr marL="342900" indent="-342900">
              <a:buAutoNum type="alphaLcParenR"/>
            </a:pPr>
            <a:r>
              <a:rPr lang="en-US" dirty="0"/>
              <a:t>neural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78830" y="1206192"/>
            <a:ext cx="4343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FF00"/>
                </a:solidFill>
              </a:rPr>
              <a:t>*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9010" y="975360"/>
            <a:ext cx="4343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FF00"/>
                </a:solidFill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48241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774" y="-263496"/>
            <a:ext cx="12165496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2913" y="-293370"/>
            <a:ext cx="5128026" cy="2890295"/>
          </a:xfrm>
          <a:prstGeom prst="rect">
            <a:avLst/>
          </a:prstGeom>
          <a:ln w="19050">
            <a:solidFill>
              <a:srgbClr val="FFFF00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3531870" y="5117176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organ is this? (answer: B)</a:t>
            </a:r>
          </a:p>
          <a:p>
            <a:pPr marL="342900" indent="-342900">
              <a:buAutoNum type="alphaLcParenR"/>
            </a:pPr>
            <a:r>
              <a:rPr lang="en-US" dirty="0"/>
              <a:t>the trachea</a:t>
            </a:r>
          </a:p>
          <a:p>
            <a:pPr marL="342900" indent="-342900">
              <a:buAutoNum type="alphaLcParenR"/>
            </a:pPr>
            <a:r>
              <a:rPr lang="en-US" dirty="0"/>
              <a:t>the esophagus</a:t>
            </a:r>
          </a:p>
          <a:p>
            <a:pPr marL="342900" indent="-342900">
              <a:buAutoNum type="alphaLcParenR"/>
            </a:pPr>
            <a:r>
              <a:rPr lang="en-US" dirty="0"/>
              <a:t>the ureter</a:t>
            </a:r>
          </a:p>
          <a:p>
            <a:pPr marL="342900" indent="-342900">
              <a:buAutoNum type="alphaLcParenR"/>
            </a:pPr>
            <a:r>
              <a:rPr lang="en-US" dirty="0"/>
              <a:t>the colon</a:t>
            </a:r>
          </a:p>
        </p:txBody>
      </p:sp>
    </p:spTree>
    <p:extLst>
      <p:ext uri="{BB962C8B-B14F-4D97-AF65-F5344CB8AC3E}">
        <p14:creationId xmlns:p14="http://schemas.microsoft.com/office/powerpoint/2010/main" val="3160836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0722" y="11430"/>
            <a:ext cx="5128026" cy="2890295"/>
          </a:xfrm>
          <a:prstGeom prst="rect">
            <a:avLst/>
          </a:prstGeom>
          <a:ln w="19050">
            <a:solidFill>
              <a:srgbClr val="FFFF00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3531870" y="5117176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organ system contains the trachea? (answer: C)</a:t>
            </a:r>
          </a:p>
          <a:p>
            <a:pPr marL="342900" indent="-342900">
              <a:buAutoNum type="alphaLcParenR"/>
            </a:pPr>
            <a:r>
              <a:rPr lang="en-US" dirty="0"/>
              <a:t>the digestive system</a:t>
            </a:r>
          </a:p>
          <a:p>
            <a:pPr marL="342900" indent="-342900">
              <a:buAutoNum type="alphaLcParenR"/>
            </a:pPr>
            <a:r>
              <a:rPr lang="en-US" dirty="0"/>
              <a:t>the cardiovascular system</a:t>
            </a:r>
          </a:p>
          <a:p>
            <a:pPr marL="342900" indent="-342900">
              <a:buAutoNum type="alphaLcParenR"/>
            </a:pPr>
            <a:r>
              <a:rPr lang="en-US" dirty="0"/>
              <a:t>the respiratory system</a:t>
            </a:r>
          </a:p>
          <a:p>
            <a:pPr marL="342900" indent="-342900">
              <a:buAutoNum type="alphaLcParenR"/>
            </a:pPr>
            <a:r>
              <a:rPr lang="en-US" dirty="0"/>
              <a:t>the immune system</a:t>
            </a:r>
          </a:p>
        </p:txBody>
      </p:sp>
    </p:spTree>
    <p:extLst>
      <p:ext uri="{BB962C8B-B14F-4D97-AF65-F5344CB8AC3E}">
        <p14:creationId xmlns:p14="http://schemas.microsoft.com/office/powerpoint/2010/main" val="9960859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80560" y="4892040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the body, what substance is found inside this organ? (answer: D)</a:t>
            </a:r>
          </a:p>
          <a:p>
            <a:pPr marL="342900" indent="-342900">
              <a:buAutoNum type="alphaLcParenR"/>
            </a:pPr>
            <a:r>
              <a:rPr lang="en-US" dirty="0"/>
              <a:t>cerebrospinal fluid</a:t>
            </a:r>
          </a:p>
          <a:p>
            <a:pPr marL="342900" indent="-342900">
              <a:buAutoNum type="alphaLcParenR"/>
            </a:pPr>
            <a:r>
              <a:rPr lang="en-US" dirty="0"/>
              <a:t>blood</a:t>
            </a:r>
          </a:p>
          <a:p>
            <a:pPr marL="342900" indent="-342900">
              <a:buAutoNum type="alphaLcParenR"/>
            </a:pPr>
            <a:r>
              <a:rPr lang="en-US" dirty="0"/>
              <a:t>food</a:t>
            </a:r>
          </a:p>
          <a:p>
            <a:pPr marL="342900" indent="-342900">
              <a:buAutoNum type="alphaLcParenR"/>
            </a:pPr>
            <a:r>
              <a:rPr lang="en-US" dirty="0"/>
              <a:t>air</a:t>
            </a:r>
          </a:p>
        </p:txBody>
      </p:sp>
    </p:spTree>
    <p:extLst>
      <p:ext uri="{BB962C8B-B14F-4D97-AF65-F5344CB8AC3E}">
        <p14:creationId xmlns:p14="http://schemas.microsoft.com/office/powerpoint/2010/main" val="25534160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31870" y="5117176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Why does this tissue have cilia? (answer: B)</a:t>
            </a:r>
          </a:p>
          <a:p>
            <a:pPr marL="342900" indent="-342900">
              <a:buAutoNum type="alphaLcParenR"/>
            </a:pPr>
            <a:r>
              <a:rPr lang="en-US" dirty="0"/>
              <a:t>to move the air along</a:t>
            </a:r>
          </a:p>
          <a:p>
            <a:pPr marL="342900" indent="-342900">
              <a:buAutoNum type="alphaLcParenR"/>
            </a:pPr>
            <a:r>
              <a:rPr lang="en-US" dirty="0"/>
              <a:t>to help clear dust particles and pathogens</a:t>
            </a:r>
          </a:p>
          <a:p>
            <a:pPr marL="342900" indent="-342900">
              <a:buAutoNum type="alphaLcParenR"/>
            </a:pPr>
            <a:r>
              <a:rPr lang="en-US" dirty="0"/>
              <a:t>to make mucous</a:t>
            </a:r>
          </a:p>
          <a:p>
            <a:pPr marL="342900" indent="-342900">
              <a:buAutoNum type="alphaLcParenR"/>
            </a:pPr>
            <a:r>
              <a:rPr lang="en-US" dirty="0"/>
              <a:t>to absorb nutrients</a:t>
            </a:r>
          </a:p>
        </p:txBody>
      </p:sp>
    </p:spTree>
    <p:extLst>
      <p:ext uri="{BB962C8B-B14F-4D97-AF65-F5344CB8AC3E}">
        <p14:creationId xmlns:p14="http://schemas.microsoft.com/office/powerpoint/2010/main" val="1170873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0722" y="11430"/>
            <a:ext cx="5128026" cy="2890295"/>
          </a:xfrm>
          <a:prstGeom prst="rect">
            <a:avLst/>
          </a:prstGeom>
          <a:ln w="19050">
            <a:solidFill>
              <a:srgbClr val="FFFF00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3531870" y="5117176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Why does this organ have cartilage? (answer: A)</a:t>
            </a:r>
          </a:p>
          <a:p>
            <a:pPr marL="342900" indent="-342900">
              <a:buAutoNum type="alphaLcParenR"/>
            </a:pPr>
            <a:r>
              <a:rPr lang="en-US" dirty="0"/>
              <a:t>to hold the trachea open while you breathe</a:t>
            </a:r>
          </a:p>
          <a:p>
            <a:pPr marL="342900" indent="-342900">
              <a:buAutoNum type="alphaLcParenR"/>
            </a:pPr>
            <a:r>
              <a:rPr lang="en-US" dirty="0"/>
              <a:t>to protect the lungs from food you eat</a:t>
            </a:r>
          </a:p>
          <a:p>
            <a:pPr marL="342900" indent="-342900">
              <a:buAutoNum type="alphaLcParenR"/>
            </a:pPr>
            <a:r>
              <a:rPr lang="en-US" dirty="0"/>
              <a:t>to aid in digestion</a:t>
            </a:r>
          </a:p>
          <a:p>
            <a:pPr marL="342900" indent="-342900">
              <a:buAutoNum type="alphaLcParenR"/>
            </a:pPr>
            <a:r>
              <a:rPr lang="en-US" dirty="0"/>
              <a:t>to make mucous for the </a:t>
            </a:r>
            <a:r>
              <a:rPr lang="en-US" dirty="0" err="1"/>
              <a:t>mucociliary</a:t>
            </a:r>
            <a:r>
              <a:rPr lang="en-US" dirty="0"/>
              <a:t> escalator</a:t>
            </a:r>
          </a:p>
        </p:txBody>
      </p:sp>
    </p:spTree>
    <p:extLst>
      <p:ext uri="{BB962C8B-B14F-4D97-AF65-F5344CB8AC3E}">
        <p14:creationId xmlns:p14="http://schemas.microsoft.com/office/powerpoint/2010/main" val="2159050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Trachea pictures (low, medium, higher power)</a:t>
            </a:r>
          </a:p>
        </p:txBody>
      </p:sp>
    </p:spTree>
    <p:extLst>
      <p:ext uri="{BB962C8B-B14F-4D97-AF65-F5344CB8AC3E}">
        <p14:creationId xmlns:p14="http://schemas.microsoft.com/office/powerpoint/2010/main" val="16565731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2108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224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974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785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for the Trachea (3 photos) </a:t>
            </a:r>
          </a:p>
        </p:txBody>
      </p:sp>
    </p:spTree>
    <p:extLst>
      <p:ext uri="{BB962C8B-B14F-4D97-AF65-F5344CB8AC3E}">
        <p14:creationId xmlns:p14="http://schemas.microsoft.com/office/powerpoint/2010/main" val="532714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  <a:ln w="31750">
            <a:noFill/>
          </a:ln>
        </p:spPr>
      </p:pic>
      <p:grpSp>
        <p:nvGrpSpPr>
          <p:cNvPr id="9" name="Group 8"/>
          <p:cNvGrpSpPr/>
          <p:nvPr/>
        </p:nvGrpSpPr>
        <p:grpSpPr>
          <a:xfrm>
            <a:off x="8717973" y="3044536"/>
            <a:ext cx="1246909" cy="1693719"/>
            <a:chOff x="8717973" y="3044536"/>
            <a:chExt cx="1246909" cy="1693719"/>
          </a:xfrm>
        </p:grpSpPr>
        <p:cxnSp>
          <p:nvCxnSpPr>
            <p:cNvPr id="6" name="Straight Arrow Connector 5"/>
            <p:cNvCxnSpPr/>
            <p:nvPr/>
          </p:nvCxnSpPr>
          <p:spPr>
            <a:xfrm flipH="1" flipV="1">
              <a:off x="9133609" y="3356264"/>
              <a:ext cx="426027" cy="1381991"/>
            </a:xfrm>
            <a:prstGeom prst="straightConnector1">
              <a:avLst/>
            </a:prstGeom>
            <a:ln w="25400">
              <a:solidFill>
                <a:schemeClr val="accent4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V="1">
              <a:off x="8717973" y="3044536"/>
              <a:ext cx="1246909" cy="436419"/>
            </a:xfrm>
            <a:prstGeom prst="line">
              <a:avLst/>
            </a:prstGeom>
            <a:ln w="254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Arrow Connector 10"/>
          <p:cNvCxnSpPr/>
          <p:nvPr/>
        </p:nvCxnSpPr>
        <p:spPr>
          <a:xfrm flipH="1" flipV="1">
            <a:off x="2576600" y="5200305"/>
            <a:ext cx="1058140" cy="949035"/>
          </a:xfrm>
          <a:prstGeom prst="straightConnector1">
            <a:avLst/>
          </a:prstGeom>
          <a:ln w="254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1852353" y="5014306"/>
            <a:ext cx="1246909" cy="436419"/>
          </a:xfrm>
          <a:prstGeom prst="line">
            <a:avLst/>
          </a:prstGeom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640580" y="5014306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Why is there a straight line here? (answer: B)</a:t>
            </a:r>
          </a:p>
          <a:p>
            <a:pPr marL="342900" indent="-342900">
              <a:buAutoNum type="alphaLcParenR"/>
            </a:pPr>
            <a:r>
              <a:rPr lang="en-US" dirty="0"/>
              <a:t>It’s the edge of the organ.</a:t>
            </a:r>
          </a:p>
          <a:p>
            <a:pPr marL="342900" indent="-342900">
              <a:buAutoNum type="alphaLcParenR"/>
            </a:pPr>
            <a:r>
              <a:rPr lang="en-US" dirty="0"/>
              <a:t>The tissue was cut here during preparation.</a:t>
            </a:r>
          </a:p>
          <a:p>
            <a:pPr marL="342900" indent="-342900">
              <a:buAutoNum type="alphaLcParenR"/>
            </a:pPr>
            <a:r>
              <a:rPr lang="en-US" dirty="0"/>
              <a:t>This is where you find skin.</a:t>
            </a:r>
          </a:p>
          <a:p>
            <a:pPr marL="342900" indent="-342900">
              <a:buAutoNum type="alphaLcParenR"/>
            </a:pPr>
            <a:r>
              <a:rPr lang="en-US" dirty="0"/>
              <a:t>This is the lumen.</a:t>
            </a:r>
          </a:p>
        </p:txBody>
      </p:sp>
    </p:spTree>
    <p:extLst>
      <p:ext uri="{BB962C8B-B14F-4D97-AF65-F5344CB8AC3E}">
        <p14:creationId xmlns:p14="http://schemas.microsoft.com/office/powerpoint/2010/main" val="1725952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34840" y="4892040"/>
            <a:ext cx="7258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Where do you find the lumen? (answer: D)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548890" y="1291590"/>
            <a:ext cx="468630" cy="377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227070" y="2106930"/>
            <a:ext cx="468630" cy="377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710940" y="2293620"/>
            <a:ext cx="468630" cy="377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34840" y="2724150"/>
            <a:ext cx="468630" cy="377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14763458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80560" y="4892040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the body, what shape is this organ? (answer: A)</a:t>
            </a:r>
          </a:p>
          <a:p>
            <a:pPr marL="342900" indent="-342900">
              <a:buAutoNum type="alphaLcParenR"/>
            </a:pPr>
            <a:r>
              <a:rPr lang="en-US" dirty="0"/>
              <a:t>tubular, like a cylinder</a:t>
            </a:r>
          </a:p>
          <a:p>
            <a:pPr marL="342900" indent="-342900">
              <a:buAutoNum type="alphaLcParenR"/>
            </a:pPr>
            <a:r>
              <a:rPr lang="en-US" dirty="0"/>
              <a:t>spherical, like a ball</a:t>
            </a:r>
          </a:p>
          <a:p>
            <a:pPr marL="342900" indent="-342900">
              <a:buAutoNum type="alphaLcParenR"/>
            </a:pPr>
            <a:r>
              <a:rPr lang="en-US" dirty="0"/>
              <a:t>rectangular</a:t>
            </a:r>
          </a:p>
          <a:p>
            <a:pPr marL="342900" indent="-342900">
              <a:buAutoNum type="alphaLcParenR"/>
            </a:pPr>
            <a:r>
              <a:rPr lang="en-US" dirty="0"/>
              <a:t>cuboid</a:t>
            </a:r>
          </a:p>
        </p:txBody>
      </p:sp>
    </p:spTree>
    <p:extLst>
      <p:ext uri="{BB962C8B-B14F-4D97-AF65-F5344CB8AC3E}">
        <p14:creationId xmlns:p14="http://schemas.microsoft.com/office/powerpoint/2010/main" val="429496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348</Words>
  <Application>Microsoft Office PowerPoint</Application>
  <PresentationFormat>Widescreen</PresentationFormat>
  <Paragraphs>72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Photos and Questions re: the Trachea</vt:lpstr>
      <vt:lpstr>Trachea pictures (low, medium, higher power)</vt:lpstr>
      <vt:lpstr>PowerPoint Presentation</vt:lpstr>
      <vt:lpstr>PowerPoint Presentation</vt:lpstr>
      <vt:lpstr>PowerPoint Presentation</vt:lpstr>
      <vt:lpstr>Questions for the Trachea (3 photos)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Tracy Ediger</dc:creator>
  <cp:lastModifiedBy>Alvin</cp:lastModifiedBy>
  <cp:revision>7</cp:revision>
  <dcterms:created xsi:type="dcterms:W3CDTF">2016-09-08T19:40:17Z</dcterms:created>
  <dcterms:modified xsi:type="dcterms:W3CDTF">2016-10-28T14:44:51Z</dcterms:modified>
</cp:coreProperties>
</file>

<file path=docProps/thumbnail.jpeg>
</file>